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dea98dc5d376ad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5dea98dc5d376ad7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ea98dc5d376ad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5dea98dc5d376ad7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a85008f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fa85008f0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a85008f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fa85008f0b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ea98dc5d376ad7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dea98dc5d376ad7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a85008f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fa85008f0b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145563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01455633b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ea98dc5d376ad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5dea98dc5d376ad7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ea98dc5d376ad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5dea98dc5d376ad7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dea98dc5d376ad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5dea98dc5d376ad7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ea98dc5d376ad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5dea98dc5d376ad7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dea98dc5d376ad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5dea98dc5d376ad7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/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476375" y="1628775"/>
            <a:ext cx="3529013" cy="4497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5157788" y="1628775"/>
            <a:ext cx="3529012" cy="4497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476375" y="1628775"/>
            <a:ext cx="7210425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 rot="5400000">
            <a:off x="4960937" y="2400301"/>
            <a:ext cx="5649913" cy="180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 rot="5400000">
            <a:off x="1279525" y="673100"/>
            <a:ext cx="5649913" cy="525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 rot="5400000">
            <a:off x="2832894" y="272256"/>
            <a:ext cx="4497387" cy="721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76375" y="476250"/>
            <a:ext cx="7210425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76375" y="1628775"/>
            <a:ext cx="7210425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Char char="–"/>
              <a:defRPr b="0" i="0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hyperlink" Target="http://www.agh.edu.pl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agh.edu.pl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agh.edu.pl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agh.edu.pl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agh.edu.pl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agh.edu.pl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agh.edu.pl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agh.edu.pl/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agh.edu.p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2230437" y="2716212"/>
            <a:ext cx="6157912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en-US" sz="3000">
                <a:solidFill>
                  <a:schemeClr val="dk1"/>
                </a:solidFill>
              </a:rPr>
              <a:t>C# dla początkujących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30437" y="4292600"/>
            <a:ext cx="6157912" cy="360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Podstawy programowania w C#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986212" y="5772237"/>
            <a:ext cx="61578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Kupryianau Heorhi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7631112" y="6611937"/>
            <a:ext cx="1512887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www.agh.edu.pl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4222" y="212741"/>
            <a:ext cx="2542674" cy="21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243" y="4632327"/>
            <a:ext cx="2298185" cy="197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64" name="Google Shape;164;p22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Tablice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[typ]</a:t>
            </a:r>
            <a:r>
              <a:rPr b="1" lang="en-US" sz="1600"/>
              <a:t>[] </a:t>
            </a:r>
            <a:r>
              <a:rPr b="1" lang="en-US" sz="1600">
                <a:solidFill>
                  <a:srgbClr val="6D9EEB"/>
                </a:solidFill>
              </a:rPr>
              <a:t>[arrayName]</a:t>
            </a:r>
            <a:r>
              <a:rPr b="1" lang="en-US" sz="1600"/>
              <a:t> = new </a:t>
            </a:r>
            <a:r>
              <a:rPr b="1" lang="en-US" sz="1600">
                <a:solidFill>
                  <a:srgbClr val="6D9EEB"/>
                </a:solidFill>
              </a:rPr>
              <a:t>[typ]</a:t>
            </a:r>
            <a:r>
              <a:rPr b="1" lang="en-US" sz="1600"/>
              <a:t>[</a:t>
            </a:r>
            <a:r>
              <a:rPr b="1" lang="en-US" sz="1600">
                <a:solidFill>
                  <a:srgbClr val="6D9EEB"/>
                </a:solidFill>
              </a:rPr>
              <a:t>[length]</a:t>
            </a:r>
            <a:r>
              <a:rPr b="1" lang="en-US" sz="1600"/>
              <a:t>]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int[] array = new int[3]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int[] array = new int[3] { 1, 3, 4 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int[] array = new int[] {</a:t>
            </a:r>
            <a:r>
              <a:rPr lang="en-US" sz="1600"/>
              <a:t> 1, 3, 4 </a:t>
            </a:r>
            <a:r>
              <a:rPr lang="en-US" sz="1600"/>
              <a:t>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int[] array = new[] {</a:t>
            </a:r>
            <a:r>
              <a:rPr lang="en-US" sz="1600"/>
              <a:t> 1, 3, 4 </a:t>
            </a:r>
            <a:r>
              <a:rPr lang="en-US" sz="1600"/>
              <a:t>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int[] array = {</a:t>
            </a:r>
            <a:r>
              <a:rPr lang="en-US" sz="1600"/>
              <a:t> 1, 3, 4 </a:t>
            </a:r>
            <a:r>
              <a:rPr lang="en-US" sz="1600"/>
              <a:t>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[arrayName]</a:t>
            </a:r>
            <a:r>
              <a:rPr b="1" lang="en-US" sz="1600"/>
              <a:t>[i] - wartość i-tego elementu tablicy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[arrayName]</a:t>
            </a:r>
            <a:r>
              <a:rPr b="1" lang="en-US" sz="1600"/>
              <a:t>[^i] - wartość i-tego elementu od końca </a:t>
            </a:r>
            <a:r>
              <a:rPr b="1" lang="en-US" sz="1600">
                <a:solidFill>
                  <a:srgbClr val="E06666"/>
                </a:solidFill>
              </a:rPr>
              <a:t>(UWAGA! numeracja jest od 1)</a:t>
            </a:r>
            <a:endParaRPr b="1" sz="16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[arrayName]</a:t>
            </a:r>
            <a:r>
              <a:rPr b="1" lang="en-US" sz="1600"/>
              <a:t>.Length - długość tablicy</a:t>
            </a:r>
            <a:endParaRPr b="1" sz="1600"/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Tablice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int[] array = { 1, 2, 3, 4 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foreach(var i in array) { … 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for(var i = 0; i &lt; array.Length; i++) { … 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800"/>
              <a:t>Wielowymiarowe tablice: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int[,] array = new int[3, 6]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int[,,] array = new int[3, 6, 2]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int[][] a = { new int[6], new int[3], new int[5], new int[4] 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925" y="3550175"/>
            <a:ext cx="15811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6200" y="4084600"/>
            <a:ext cx="18764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1200" y="5388500"/>
            <a:ext cx="14859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4225" y="1628775"/>
            <a:ext cx="1981100" cy="17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84" name="Google Shape;184;p24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Metody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</a:rPr>
              <a:t>[modificators]</a:t>
            </a:r>
            <a:r>
              <a:rPr b="1" lang="en-US" sz="1600">
                <a:solidFill>
                  <a:srgbClr val="6D9EEB"/>
                </a:solidFill>
              </a:rPr>
              <a:t> </a:t>
            </a:r>
            <a:r>
              <a:rPr b="1" lang="en-US" sz="1600"/>
              <a:t>[type] [name]([args]) { … }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void </a:t>
            </a:r>
            <a:r>
              <a:rPr b="1" lang="en-US" sz="1600"/>
              <a:t>- metoda nie zwraca żadnej wartości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void SayHello(</a:t>
            </a:r>
            <a:r>
              <a:rPr lang="en-US" sz="1600">
                <a:solidFill>
                  <a:srgbClr val="6D9EEB"/>
                </a:solidFill>
              </a:rPr>
              <a:t>string message = “Hello world”</a:t>
            </a:r>
            <a:r>
              <a:rPr lang="en-US" sz="1600"/>
              <a:t>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{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Console.WriteLine(string);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void PrintPerson(string name = “None”, int age = 0)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{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Console.WriteLine($”{name} {age}”);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PrintPerson(age:3)</a:t>
            </a:r>
            <a:endParaRPr sz="1600"/>
          </a:p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Metody</a:t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return </a:t>
            </a:r>
            <a:r>
              <a:rPr b="1" lang="en-US" sz="1600"/>
              <a:t>[value]</a:t>
            </a:r>
            <a:r>
              <a:rPr b="1" lang="en-US" sz="1600">
                <a:solidFill>
                  <a:srgbClr val="6D9EEB"/>
                </a:solidFill>
              </a:rPr>
              <a:t> </a:t>
            </a:r>
            <a:r>
              <a:rPr b="1" lang="en-US" sz="1600"/>
              <a:t>- zwraca wartość</a:t>
            </a:r>
            <a:endParaRPr b="1" i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string GetName()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{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return “Heorhi???”;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}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void SayHello(string message)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{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if (message == “”)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	return;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	Console.WriteLine(message);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}</a:t>
            </a:r>
            <a:endParaRPr sz="1600"/>
          </a:p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200" name="Google Shape;200;p26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Zadania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Wypisać do konsoli wartości tablicy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Wypisać do konsoli wartości tablicy w odwrotnej kolejności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Policzyć ilość parzystych liczb w tablicy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Odwrócić tablicę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Porównać dwie tablicy (Hint: arr1 == arr2 nie zadziała)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>
                <a:solidFill>
                  <a:srgbClr val="E06666"/>
                </a:solidFill>
              </a:rPr>
              <a:t>Wstawić w środek tablicy nowy element</a:t>
            </a:r>
            <a:endParaRPr b="1" sz="1600">
              <a:solidFill>
                <a:srgbClr val="E06666"/>
              </a:solidFill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298" y="379400"/>
            <a:ext cx="1005100" cy="11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450" y="4523675"/>
            <a:ext cx="1676401" cy="13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1400" y="2414598"/>
            <a:ext cx="1243226" cy="10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7"/>
          <p:cNvSpPr txBox="1"/>
          <p:nvPr>
            <p:ph idx="4294967295" type="ctrTitle"/>
          </p:nvPr>
        </p:nvSpPr>
        <p:spPr>
          <a:xfrm>
            <a:off x="1493112" y="2676612"/>
            <a:ext cx="61578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en-US" sz="3000">
                <a:solidFill>
                  <a:schemeClr val="dk1"/>
                </a:solidFill>
              </a:rPr>
              <a:t>Dziękuję za uwagę!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775" y="3710000"/>
            <a:ext cx="2443021" cy="237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1476375" y="836612"/>
            <a:ext cx="72104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Zmienne i stałe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1476375" y="1628775"/>
            <a:ext cx="7210425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lang="en-US" sz="1600"/>
              <a:t>Zmienne: [typ] [varName] </a:t>
            </a:r>
            <a:r>
              <a:rPr b="1" i="1" lang="en-US" sz="1600"/>
              <a:t>= value</a:t>
            </a:r>
            <a:endParaRPr b="1" i="1" sz="1600"/>
          </a:p>
          <a:p>
            <a:pPr indent="-342900" lvl="0" marL="3429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en-US" sz="1600"/>
              <a:t>string name; </a:t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en-US" sz="1600"/>
              <a:t>string name = “Tom”;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Stałe: const [typ] [CONSTNAME] = [value]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const int length = 0;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Literały: 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123 \ 0b11 \ 0xFF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0.123f \ 1.2e4f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0.123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“Hello”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‘X’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true \ false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null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96" name="Google Shape;96;p14"/>
          <p:cNvSpPr txBox="1"/>
          <p:nvPr/>
        </p:nvSpPr>
        <p:spPr>
          <a:xfrm>
            <a:off x="7631112" y="6611937"/>
            <a:ext cx="1512887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Podstawowe typy danych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bool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byte, sbyte 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short, ushort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int, uint (u)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long, ulong (l, ul)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float (f)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double 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decimal (m)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char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string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object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var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dynamic</a:t>
            </a:r>
            <a:endParaRPr b="1" sz="1600"/>
          </a:p>
        </p:txBody>
      </p:sp>
      <p:sp>
        <p:nvSpPr>
          <p:cNvPr id="104" name="Google Shape;104;p15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482" y="1628774"/>
            <a:ext cx="1321768" cy="12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Console Input/Output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using System;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Output: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Console.WriteLine([string value]);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Console.Write([string value]);</a:t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Input: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Console.ReadLine();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Console.Read();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Console.ReadKey();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/>
        </p:nvSpPr>
        <p:spPr>
          <a:xfrm>
            <a:off x="7631112" y="6611937"/>
            <a:ext cx="1512887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Matma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+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-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/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*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%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++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--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&amp;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|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^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~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&gt;&gt;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&lt;&lt;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{s}=</a:t>
            </a:r>
            <a:endParaRPr b="1" sz="1600"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425" y="3900475"/>
            <a:ext cx="1847676" cy="161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Konwersja podstawowych typów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Konwersja niejawna </a:t>
            </a:r>
            <a:endParaRPr b="1" sz="1600"/>
          </a:p>
          <a:p>
            <a:pPr indent="-330200" lvl="1" marL="914400" rtl="0" algn="l">
              <a:spcBef>
                <a:spcPts val="320"/>
              </a:spcBef>
              <a:spcAft>
                <a:spcPts val="0"/>
              </a:spcAft>
              <a:buSzPts val="1600"/>
              <a:buAutoNum type="alphaLcPeriod"/>
            </a:pPr>
            <a:r>
              <a:rPr b="1" lang="en-US" sz="1600"/>
              <a:t>var1 </a:t>
            </a:r>
            <a:r>
              <a:rPr b="1" lang="en-US" sz="1600"/>
              <a:t>= var2</a:t>
            </a:r>
            <a:endParaRPr b="1" sz="1600"/>
          </a:p>
          <a:p>
            <a:pPr indent="0" lvl="0" marL="91440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typ varj 1 jest “większy” od typu var2</a:t>
            </a:r>
            <a:endParaRPr b="1"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Konwersja jawna </a:t>
            </a:r>
            <a:endParaRPr b="1" sz="1600"/>
          </a:p>
          <a:p>
            <a:pPr indent="-330200" lvl="1" marL="914400" rtl="0" algn="l">
              <a:spcBef>
                <a:spcPts val="320"/>
              </a:spcBef>
              <a:spcAft>
                <a:spcPts val="0"/>
              </a:spcAft>
              <a:buSzPts val="1600"/>
              <a:buAutoNum type="alphaLcPeriod"/>
            </a:pPr>
            <a:r>
              <a:rPr b="1" lang="en-US" sz="1600"/>
              <a:t>var1</a:t>
            </a:r>
            <a:r>
              <a:rPr b="1" lang="en-US" sz="1600"/>
              <a:t> = ([var1 type])var2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		var1 = 0b</a:t>
            </a:r>
            <a:r>
              <a:rPr b="1" lang="en-US" sz="1600">
                <a:solidFill>
                  <a:srgbClr val="E06666"/>
                </a:solidFill>
              </a:rPr>
              <a:t>1</a:t>
            </a:r>
            <a:r>
              <a:rPr b="1" lang="en-US" sz="1600">
                <a:solidFill>
                  <a:srgbClr val="6D9EEB"/>
                </a:solidFill>
              </a:rPr>
              <a:t>00011000</a:t>
            </a:r>
            <a:endParaRPr b="1" sz="1600">
              <a:solidFill>
                <a:srgbClr val="6D9EE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		var2 = 0b</a:t>
            </a:r>
            <a:r>
              <a:rPr b="1" lang="en-US" sz="1600">
                <a:solidFill>
                  <a:srgbClr val="6D9EEB"/>
                </a:solidFill>
              </a:rPr>
              <a:t>00011000</a:t>
            </a:r>
            <a:r>
              <a:rPr b="1" lang="en-US" sz="1600"/>
              <a:t> = 24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checked</a:t>
            </a:r>
            <a:r>
              <a:rPr b="1" lang="en-US" sz="1600"/>
              <a:t>([typ]value)</a:t>
            </a:r>
            <a:r>
              <a:rPr b="1" lang="en-US" sz="1600">
                <a:solidFill>
                  <a:srgbClr val="6D9EEB"/>
                </a:solidFill>
              </a:rPr>
              <a:t> </a:t>
            </a:r>
            <a:r>
              <a:rPr b="1" lang="en-US" sz="1600"/>
              <a:t>- wyrzuca wyjątek, gdy jest utrata danych</a:t>
            </a:r>
            <a:endParaRPr b="1" sz="1600"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800" y="2603950"/>
            <a:ext cx="3140025" cy="9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5800" y="4334475"/>
            <a:ext cx="3712657" cy="9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39" name="Google Shape;139;p19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Operator if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if </a:t>
            </a:r>
            <a:r>
              <a:rPr b="1" lang="en-US" sz="1600"/>
              <a:t>([condition])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{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	...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}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else</a:t>
            </a:r>
            <a:endParaRPr b="1" sz="1600">
              <a:solidFill>
                <a:srgbClr val="6D9EE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{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	...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}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Ternary operator: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3C47D"/>
                </a:solidFill>
              </a:rPr>
              <a:t>[condition]</a:t>
            </a:r>
            <a:r>
              <a:rPr b="1" lang="en-US" sz="1600"/>
              <a:t> ? </a:t>
            </a:r>
            <a:r>
              <a:rPr b="1" lang="en-US" sz="1600">
                <a:solidFill>
                  <a:srgbClr val="C27BA0"/>
                </a:solidFill>
              </a:rPr>
              <a:t>[then]</a:t>
            </a:r>
            <a:r>
              <a:rPr b="1" lang="en-US" sz="1600"/>
              <a:t> : </a:t>
            </a:r>
            <a:r>
              <a:rPr b="1" lang="en-US" sz="1600">
                <a:solidFill>
                  <a:srgbClr val="FFD966"/>
                </a:solidFill>
              </a:rPr>
              <a:t>[else]</a:t>
            </a:r>
            <a:endParaRPr b="1" sz="1600">
              <a:solidFill>
                <a:srgbClr val="FFD9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Console.WriteLine(</a:t>
            </a:r>
            <a:r>
              <a:rPr lang="en-US" sz="1600">
                <a:solidFill>
                  <a:srgbClr val="93C47D"/>
                </a:solidFill>
              </a:rPr>
              <a:t>isTrue</a:t>
            </a:r>
            <a:r>
              <a:rPr lang="en-US" sz="1600"/>
              <a:t> ? </a:t>
            </a:r>
            <a:r>
              <a:rPr lang="en-US" sz="1600">
                <a:solidFill>
                  <a:srgbClr val="C27BA0"/>
                </a:solidFill>
              </a:rPr>
              <a:t>“True”</a:t>
            </a:r>
            <a:r>
              <a:rPr lang="en-US" sz="1600"/>
              <a:t> : </a:t>
            </a:r>
            <a:r>
              <a:rPr lang="en-US" sz="1600">
                <a:solidFill>
                  <a:srgbClr val="FFD966"/>
                </a:solidFill>
              </a:rPr>
              <a:t>“False”</a:t>
            </a:r>
            <a:r>
              <a:rPr lang="en-US" sz="1600"/>
              <a:t>);</a:t>
            </a:r>
            <a:endParaRPr sz="1600"/>
          </a:p>
        </p:txBody>
      </p: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Operatory porównania</a:t>
            </a:r>
            <a:endParaRPr/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==		2 == 3 -&gt; false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!=		5 != 7 -&gt; true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&gt;		13 &gt; 8 -&gt; true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&lt;		1 &lt; -4 -&gt; false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&gt;=		6 &gt;= 6 -&gt; true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&lt;=		9 &lt;= 10 -&gt;true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Operatory logiczne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E06666"/>
                </a:solidFill>
              </a:rPr>
              <a:t>|</a:t>
            </a:r>
            <a:r>
              <a:rPr b="1" lang="en-US" sz="1600"/>
              <a:t>		true lub false -&gt; true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E06666"/>
                </a:solidFill>
              </a:rPr>
              <a:t>&amp;</a:t>
            </a:r>
            <a:r>
              <a:rPr b="1" lang="en-US" sz="1600"/>
              <a:t>		false i true -&gt; false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||		</a:t>
            </a:r>
            <a:r>
              <a:rPr b="1" lang="en-US" sz="1600"/>
              <a:t>true lub false -&gt; true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&amp;&amp;		</a:t>
            </a:r>
            <a:r>
              <a:rPr b="1" lang="en-US" sz="1600"/>
              <a:t>false i true -&gt; false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!		nie false -&gt; true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E06666"/>
                </a:solidFill>
              </a:rPr>
              <a:t>^</a:t>
            </a:r>
            <a:r>
              <a:rPr b="1" lang="en-US" sz="1600"/>
              <a:t>		true xor true -&gt; false</a:t>
            </a:r>
            <a:endParaRPr b="1" sz="1600"/>
          </a:p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187" y="2450600"/>
            <a:ext cx="2447161" cy="14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/>
        </p:nvSpPr>
        <p:spPr>
          <a:xfrm>
            <a:off x="7631112" y="6611937"/>
            <a:ext cx="151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www.agh.edu.pl</a:t>
            </a:r>
            <a:endParaRPr/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1476375" y="836612"/>
            <a:ext cx="7210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>
                <a:solidFill>
                  <a:schemeClr val="dk1"/>
                </a:solidFill>
              </a:rPr>
              <a:t>Pętle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1476375" y="1628775"/>
            <a:ext cx="72105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</a:rPr>
              <a:t>for </a:t>
            </a:r>
            <a:r>
              <a:rPr b="1" lang="en-US" sz="1600"/>
              <a:t>([before cycle]; [condition]; [after iteration]) { … }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</a:rPr>
              <a:t>while </a:t>
            </a:r>
            <a:r>
              <a:rPr b="1" lang="en-US" sz="1600"/>
              <a:t>([condition]) { … }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</a:rPr>
              <a:t>do </a:t>
            </a:r>
            <a:r>
              <a:rPr b="1" lang="en-US" sz="1600"/>
              <a:t>{ ... } while ([condition]);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</a:rPr>
              <a:t>foreach</a:t>
            </a:r>
            <a:r>
              <a:rPr b="1" lang="en-US" sz="1600"/>
              <a:t>([type] [varName] in [collection]) { … } 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</a:rPr>
              <a:t>(UWAGA!  wartość jest readonly)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continue </a:t>
            </a:r>
            <a:r>
              <a:rPr b="1" lang="en-US" sz="1600"/>
              <a:t>- przechodzimy do kolejnej iteracji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D9EEB"/>
                </a:solidFill>
              </a:rPr>
              <a:t>break </a:t>
            </a:r>
            <a:r>
              <a:rPr b="1" lang="en-US" sz="1600"/>
              <a:t>- wychodzimy z pętli</a:t>
            </a:r>
            <a:endParaRPr b="1" sz="1600"/>
          </a:p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kt domyślny">
  <a:themeElements>
    <a:clrScheme name="Niestandardowy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